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52">
          <p15:clr>
            <a:srgbClr val="A4A3A4"/>
          </p15:clr>
        </p15:guide>
        <p15:guide id="2" pos="3840">
          <p15:clr>
            <a:srgbClr val="A4A3A4"/>
          </p15:clr>
        </p15:guide>
        <p15:guide id="3" pos="336">
          <p15:clr>
            <a:srgbClr val="A4A3A4"/>
          </p15:clr>
        </p15:guide>
        <p15:guide id="4" pos="480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9" roundtripDataSignature="AMtx7mjlUPN2N+KVFMe2dO5zvv+8v3D7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2A0870F-DF20-48F8-846F-C8CABE3C97B3}">
  <a:tblStyle styleId="{12A0870F-DF20-48F8-846F-C8CABE3C97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52" orient="horz"/>
        <p:guide pos="3840"/>
        <p:guide pos="336"/>
        <p:guide pos="480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customschemas.google.com/relationships/presentationmetadata" Target="metadata"/><Relationship Id="rId18" Type="http://schemas.openxmlformats.org/officeDocument/2006/relationships/slide" Target="slides/slide12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ecc139d59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 class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social contract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and grade enrichment session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Grade idea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Ensure students get training in idea shop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• Meet with each team. Help them use the testing card to develop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their prototypes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attendance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8" name="Google Shape;188;g6ecc139d59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ecc139d59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 class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social contract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and grade enrichment session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Grade idea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Ensure students get training in idea shop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• Meet with each team. Help them use the testing card to develop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their prototypes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attendance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g6ecc139d59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 class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social contract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and grade enrichment session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Grade idea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Ensure students get training in idea shop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• Meet with each team. Help them use the testing card to develop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their prototypes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attendance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ecae7928b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g6ecae7928b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d9daac128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7d9daac128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In class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● Review social contract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● Review and grade enrichment session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● Grade idea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● Ensure students get training in idea shop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• Meet with each team. Help them use the testing card to develop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their prototypes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● Review attendance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ecc139d59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 class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social contract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and grade enrichment session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Grade idea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Ensure students get training in idea shop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• Meet with each team. Help them use the testing card to develop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their prototypes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attendance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6ecc139d59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ecae7928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 class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social contract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and grade enrichment session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Grade idea submissions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Ensure students get training in idea shop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• Meet with each team. Help them use the testing card to develop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their prototypes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● Review attendance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g6ecae7928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>
  <p:cSld name="Title Slide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/>
          <p:nvPr>
            <p:ph idx="1" type="subTitle"/>
          </p:nvPr>
        </p:nvSpPr>
        <p:spPr>
          <a:xfrm>
            <a:off x="531130" y="2705562"/>
            <a:ext cx="11078071" cy="1472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0" i="1" sz="2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9"/>
              </a:spcBef>
              <a:spcAft>
                <a:spcPts val="0"/>
              </a:spcAft>
              <a:buClr>
                <a:srgbClr val="888888"/>
              </a:buClr>
              <a:buSzPts val="1125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888888"/>
              </a:buClr>
              <a:buSzPts val="1125"/>
              <a:buFont typeface="Calibri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888888"/>
              </a:buClr>
              <a:buSzPts val="675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888888"/>
              </a:buClr>
              <a:buSzPts val="1125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888888"/>
              </a:buClr>
              <a:buSzPts val="1125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rgbClr val="888888"/>
              </a:buClr>
              <a:buSzPts val="1125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7" name="Google Shape;17;p8"/>
          <p:cNvSpPr txBox="1"/>
          <p:nvPr>
            <p:ph type="ctrTitle"/>
          </p:nvPr>
        </p:nvSpPr>
        <p:spPr>
          <a:xfrm>
            <a:off x="535519" y="2082166"/>
            <a:ext cx="11078071" cy="623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7_Section Header/Transition Slide" showMasterSp="0">
  <p:cSld name="7_Section Header/Transition Slide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/>
          <p:nvPr/>
        </p:nvSpPr>
        <p:spPr>
          <a:xfrm>
            <a:off x="162067" y="416527"/>
            <a:ext cx="11879652" cy="63294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7"/>
          <p:cNvSpPr txBox="1"/>
          <p:nvPr>
            <p:ph type="ctrTitle"/>
          </p:nvPr>
        </p:nvSpPr>
        <p:spPr>
          <a:xfrm>
            <a:off x="522820" y="2056766"/>
            <a:ext cx="9737709" cy="623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Section Header/Transition Slide" showMasterSp="0">
  <p:cSld name="4_Section Header/Transition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/>
          <p:nvPr/>
        </p:nvSpPr>
        <p:spPr>
          <a:xfrm>
            <a:off x="162067" y="416527"/>
            <a:ext cx="11879652" cy="632946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8"/>
          <p:cNvSpPr txBox="1"/>
          <p:nvPr>
            <p:ph type="ctrTitle"/>
          </p:nvPr>
        </p:nvSpPr>
        <p:spPr>
          <a:xfrm>
            <a:off x="522820" y="2056766"/>
            <a:ext cx="9737709" cy="623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_Section Header/Transition Slide" showMasterSp="0">
  <p:cSld name="6_Section Header/Transition Slid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/>
          <p:nvPr/>
        </p:nvSpPr>
        <p:spPr>
          <a:xfrm>
            <a:off x="162067" y="416527"/>
            <a:ext cx="11879652" cy="632946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9"/>
          <p:cNvSpPr txBox="1"/>
          <p:nvPr>
            <p:ph type="ctrTitle"/>
          </p:nvPr>
        </p:nvSpPr>
        <p:spPr>
          <a:xfrm>
            <a:off x="522820" y="2056766"/>
            <a:ext cx="9737709" cy="623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phasis Page or Break" showMasterSp="0">
  <p:cSld name="Emphasis Page or Brea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/>
          <p:nvPr/>
        </p:nvSpPr>
        <p:spPr>
          <a:xfrm>
            <a:off x="162067" y="234253"/>
            <a:ext cx="11879652" cy="662374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0"/>
          <p:cNvSpPr txBox="1"/>
          <p:nvPr>
            <p:ph type="ctrTitle"/>
          </p:nvPr>
        </p:nvSpPr>
        <p:spPr>
          <a:xfrm>
            <a:off x="505884" y="1677883"/>
            <a:ext cx="9737709" cy="623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 w/ Headers">
  <p:cSld name="Blank Slide w/ Header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1"/>
          <p:cNvSpPr txBox="1"/>
          <p:nvPr>
            <p:ph type="ctrTitle"/>
          </p:nvPr>
        </p:nvSpPr>
        <p:spPr>
          <a:xfrm>
            <a:off x="512066" y="548644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21"/>
          <p:cNvSpPr txBox="1"/>
          <p:nvPr>
            <p:ph idx="1" type="body"/>
          </p:nvPr>
        </p:nvSpPr>
        <p:spPr>
          <a:xfrm>
            <a:off x="514733" y="274143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  <a:defRPr b="1" sz="1100" cap="none">
                <a:solidFill>
                  <a:srgbClr val="23888D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-point only">
  <p:cSld name="A-point 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/>
          <p:nvPr>
            <p:ph type="ctrTitle"/>
          </p:nvPr>
        </p:nvSpPr>
        <p:spPr>
          <a:xfrm>
            <a:off x="518053" y="544429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ft side">
  <p:cSld name="Left side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3"/>
          <p:cNvSpPr txBox="1"/>
          <p:nvPr>
            <p:ph type="ctrTitle"/>
          </p:nvPr>
        </p:nvSpPr>
        <p:spPr>
          <a:xfrm>
            <a:off x="518052" y="544429"/>
            <a:ext cx="6085949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23"/>
          <p:cNvSpPr txBox="1"/>
          <p:nvPr/>
        </p:nvSpPr>
        <p:spPr>
          <a:xfrm>
            <a:off x="5147735" y="6592716"/>
            <a:ext cx="28854" cy="1558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r>
              <a:rPr b="0" i="0" lang="en-US" sz="101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RID">
  <p:cSld name="GRID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24"/>
          <p:cNvGrpSpPr/>
          <p:nvPr/>
        </p:nvGrpSpPr>
        <p:grpSpPr>
          <a:xfrm>
            <a:off x="0" y="0"/>
            <a:ext cx="12192002" cy="6858000"/>
            <a:chOff x="0" y="0"/>
            <a:chExt cx="9144000" cy="6858000"/>
          </a:xfrm>
        </p:grpSpPr>
        <p:cxnSp>
          <p:nvCxnSpPr>
            <p:cNvPr id="69" name="Google Shape;69;p24"/>
            <p:cNvCxnSpPr/>
            <p:nvPr/>
          </p:nvCxnSpPr>
          <p:spPr>
            <a:xfrm>
              <a:off x="127000" y="0"/>
              <a:ext cx="0" cy="685800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0" name="Google Shape;70;p24"/>
            <p:cNvCxnSpPr/>
            <p:nvPr/>
          </p:nvCxnSpPr>
          <p:spPr>
            <a:xfrm>
              <a:off x="9017000" y="0"/>
              <a:ext cx="0" cy="685800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" name="Google Shape;71;p24"/>
            <p:cNvCxnSpPr/>
            <p:nvPr/>
          </p:nvCxnSpPr>
          <p:spPr>
            <a:xfrm>
              <a:off x="0" y="12700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2" name="Google Shape;72;p24"/>
            <p:cNvCxnSpPr/>
            <p:nvPr/>
          </p:nvCxnSpPr>
          <p:spPr>
            <a:xfrm>
              <a:off x="0" y="673100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3" name="Google Shape;73;p24"/>
            <p:cNvCxnSpPr/>
            <p:nvPr/>
          </p:nvCxnSpPr>
          <p:spPr>
            <a:xfrm>
              <a:off x="8786391" y="0"/>
              <a:ext cx="0" cy="685800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4" name="Google Shape;74;p24"/>
            <p:cNvCxnSpPr/>
            <p:nvPr/>
          </p:nvCxnSpPr>
          <p:spPr>
            <a:xfrm>
              <a:off x="381000" y="0"/>
              <a:ext cx="0" cy="685800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" name="Google Shape;75;p24"/>
            <p:cNvCxnSpPr/>
            <p:nvPr/>
          </p:nvCxnSpPr>
          <p:spPr>
            <a:xfrm>
              <a:off x="0" y="6370638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6" name="Google Shape;76;p24"/>
            <p:cNvCxnSpPr/>
            <p:nvPr/>
          </p:nvCxnSpPr>
          <p:spPr>
            <a:xfrm>
              <a:off x="0" y="365125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7" name="Google Shape;77;p24"/>
            <p:cNvCxnSpPr/>
            <p:nvPr/>
          </p:nvCxnSpPr>
          <p:spPr>
            <a:xfrm>
              <a:off x="0" y="177800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8" name="Google Shape;78;p24"/>
            <p:cNvCxnSpPr/>
            <p:nvPr/>
          </p:nvCxnSpPr>
          <p:spPr>
            <a:xfrm>
              <a:off x="0" y="123825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9" name="Google Shape;79;p24"/>
            <p:cNvCxnSpPr/>
            <p:nvPr/>
          </p:nvCxnSpPr>
          <p:spPr>
            <a:xfrm>
              <a:off x="0" y="2312867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00F7FF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80" name="Google Shape;80;p24"/>
          <p:cNvGrpSpPr/>
          <p:nvPr/>
        </p:nvGrpSpPr>
        <p:grpSpPr>
          <a:xfrm>
            <a:off x="492608" y="135620"/>
            <a:ext cx="11237571" cy="6235018"/>
            <a:chOff x="369455" y="127000"/>
            <a:chExt cx="8719527" cy="6243638"/>
          </a:xfrm>
        </p:grpSpPr>
        <p:sp>
          <p:nvSpPr>
            <p:cNvPr id="81" name="Google Shape;81;p24"/>
            <p:cNvSpPr/>
            <p:nvPr/>
          </p:nvSpPr>
          <p:spPr>
            <a:xfrm>
              <a:off x="4777318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4"/>
            <p:cNvSpPr/>
            <p:nvPr/>
          </p:nvSpPr>
          <p:spPr>
            <a:xfrm>
              <a:off x="5511962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24"/>
            <p:cNvSpPr/>
            <p:nvPr/>
          </p:nvSpPr>
          <p:spPr>
            <a:xfrm>
              <a:off x="6246606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24"/>
            <p:cNvSpPr/>
            <p:nvPr/>
          </p:nvSpPr>
          <p:spPr>
            <a:xfrm>
              <a:off x="6981250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24"/>
            <p:cNvSpPr/>
            <p:nvPr/>
          </p:nvSpPr>
          <p:spPr>
            <a:xfrm>
              <a:off x="7715894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4"/>
            <p:cNvSpPr/>
            <p:nvPr/>
          </p:nvSpPr>
          <p:spPr>
            <a:xfrm>
              <a:off x="8450536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24"/>
            <p:cNvSpPr/>
            <p:nvPr/>
          </p:nvSpPr>
          <p:spPr>
            <a:xfrm>
              <a:off x="369455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24"/>
            <p:cNvSpPr/>
            <p:nvPr/>
          </p:nvSpPr>
          <p:spPr>
            <a:xfrm>
              <a:off x="1104099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24"/>
            <p:cNvSpPr/>
            <p:nvPr/>
          </p:nvSpPr>
          <p:spPr>
            <a:xfrm>
              <a:off x="1838743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24"/>
            <p:cNvSpPr/>
            <p:nvPr/>
          </p:nvSpPr>
          <p:spPr>
            <a:xfrm>
              <a:off x="2573387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24"/>
            <p:cNvSpPr/>
            <p:nvPr/>
          </p:nvSpPr>
          <p:spPr>
            <a:xfrm>
              <a:off x="3308030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24"/>
            <p:cNvSpPr/>
            <p:nvPr/>
          </p:nvSpPr>
          <p:spPr>
            <a:xfrm>
              <a:off x="4042674" y="127000"/>
              <a:ext cx="638446" cy="6243638"/>
            </a:xfrm>
            <a:prstGeom prst="rect">
              <a:avLst/>
            </a:prstGeom>
            <a:solidFill>
              <a:srgbClr val="D8D8D8">
                <a:alpha val="5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13"/>
                <a:buFont typeface="Arial"/>
                <a:buNone/>
              </a:pPr>
              <a:r>
                <a:t/>
              </a:r>
              <a:endParaRPr b="0" i="0" sz="1013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" name="Google Shape;93;p24"/>
          <p:cNvSpPr txBox="1"/>
          <p:nvPr>
            <p:ph type="ctrTitle"/>
          </p:nvPr>
        </p:nvSpPr>
        <p:spPr>
          <a:xfrm>
            <a:off x="518053" y="544429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24"/>
          <p:cNvSpPr txBox="1"/>
          <p:nvPr>
            <p:ph idx="1" type="body"/>
          </p:nvPr>
        </p:nvSpPr>
        <p:spPr>
          <a:xfrm>
            <a:off x="514733" y="274143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  <a:defRPr b="1" sz="1100" cap="none">
                <a:solidFill>
                  <a:srgbClr val="23888D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Content Slide">
  <p:cSld name="1_Content Slid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ctrTitle"/>
          </p:nvPr>
        </p:nvSpPr>
        <p:spPr>
          <a:xfrm>
            <a:off x="521209" y="548642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1" type="body"/>
          </p:nvPr>
        </p:nvSpPr>
        <p:spPr>
          <a:xfrm>
            <a:off x="521208" y="1769553"/>
            <a:ext cx="8380896" cy="4442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b="1" sz="9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125"/>
              <a:buFont typeface="Arial"/>
              <a:buNone/>
              <a:defRPr sz="1125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2" type="body"/>
          </p:nvPr>
        </p:nvSpPr>
        <p:spPr>
          <a:xfrm>
            <a:off x="521209" y="274322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None/>
              <a:defRPr b="1" sz="1100" cap="none">
                <a:solidFill>
                  <a:schemeClr val="accent3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1 - Doblin">
  <p:cSld name="Cover 1 - Dobli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 txBox="1"/>
          <p:nvPr>
            <p:ph type="title"/>
          </p:nvPr>
        </p:nvSpPr>
        <p:spPr>
          <a:xfrm>
            <a:off x="301752" y="2057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26"/>
          <p:cNvSpPr txBox="1"/>
          <p:nvPr>
            <p:ph idx="1" type="body"/>
          </p:nvPr>
        </p:nvSpPr>
        <p:spPr>
          <a:xfrm>
            <a:off x="301753" y="3483864"/>
            <a:ext cx="10990217" cy="6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  <a:def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125"/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125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675"/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Slide">
  <p:cSld name="Content Slid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9"/>
          <p:cNvSpPr txBox="1"/>
          <p:nvPr>
            <p:ph type="ctrTitle"/>
          </p:nvPr>
        </p:nvSpPr>
        <p:spPr>
          <a:xfrm>
            <a:off x="518053" y="544429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9"/>
          <p:cNvSpPr txBox="1"/>
          <p:nvPr>
            <p:ph idx="1" type="body"/>
          </p:nvPr>
        </p:nvSpPr>
        <p:spPr>
          <a:xfrm>
            <a:off x="530092" y="1769553"/>
            <a:ext cx="8380896" cy="4442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b="1" sz="9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125"/>
              <a:buFont typeface="Arial"/>
              <a:buNone/>
              <a:defRPr sz="1125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9"/>
          <p:cNvSpPr txBox="1"/>
          <p:nvPr>
            <p:ph idx="2" type="body"/>
          </p:nvPr>
        </p:nvSpPr>
        <p:spPr>
          <a:xfrm>
            <a:off x="514733" y="274143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  <a:defRPr b="1" sz="1100" cap="none">
                <a:solidFill>
                  <a:srgbClr val="23888D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Content Slide (2-column)">
  <p:cSld name="2_Content Slide (2-column)"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521208" y="1261872"/>
            <a:ext cx="5384800" cy="4110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350"/>
              <a:buFont typeface="Calibri"/>
              <a:buNone/>
              <a:defRPr sz="1350"/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b="1" sz="1200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050"/>
              <a:buFont typeface="Calibri"/>
              <a:buNone/>
              <a:defRPr b="1" sz="1050"/>
            </a:lvl3pPr>
            <a:lvl4pPr indent="-3048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050"/>
              <a:buNone/>
              <a:defRPr sz="1050"/>
            </a:lvl5pPr>
            <a:lvl6pPr indent="-3048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Char char="•"/>
              <a:defRPr sz="1200"/>
            </a:lvl6pPr>
            <a:lvl7pPr indent="-314325" lvl="6" marL="32004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indent="-314325" lvl="7" marL="36576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indent="-314325" lvl="8" marL="41148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/>
        </p:txBody>
      </p:sp>
      <p:sp>
        <p:nvSpPr>
          <p:cNvPr id="104" name="Google Shape;104;p27"/>
          <p:cNvSpPr/>
          <p:nvPr/>
        </p:nvSpPr>
        <p:spPr>
          <a:xfrm>
            <a:off x="242889" y="6515100"/>
            <a:ext cx="11615737" cy="34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7"/>
          <p:cNvSpPr txBox="1"/>
          <p:nvPr>
            <p:ph idx="2" type="body"/>
          </p:nvPr>
        </p:nvSpPr>
        <p:spPr>
          <a:xfrm>
            <a:off x="6254496" y="1261872"/>
            <a:ext cx="5384800" cy="4110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350"/>
              <a:buFont typeface="Calibri"/>
              <a:buNone/>
              <a:defRPr sz="1350"/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Calibri"/>
              <a:buNone/>
              <a:defRPr b="1" sz="1200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050"/>
              <a:buFont typeface="Arial"/>
              <a:buNone/>
              <a:defRPr b="1" sz="1050"/>
            </a:lvl3pPr>
            <a:lvl4pPr indent="-3048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050"/>
              <a:buNone/>
              <a:defRPr sz="1050"/>
            </a:lvl5pPr>
            <a:lvl6pPr indent="-3048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Char char="•"/>
              <a:defRPr sz="1200"/>
            </a:lvl6pPr>
            <a:lvl7pPr indent="-314325" lvl="6" marL="32004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indent="-314325" lvl="7" marL="36576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indent="-314325" lvl="8" marL="41148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/>
        </p:txBody>
      </p:sp>
      <p:sp>
        <p:nvSpPr>
          <p:cNvPr id="106" name="Google Shape;106;p27"/>
          <p:cNvSpPr txBox="1"/>
          <p:nvPr>
            <p:ph type="ctrTitle"/>
          </p:nvPr>
        </p:nvSpPr>
        <p:spPr>
          <a:xfrm>
            <a:off x="518052" y="544427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7"/>
          <p:cNvSpPr txBox="1"/>
          <p:nvPr>
            <p:ph idx="3" type="body"/>
          </p:nvPr>
        </p:nvSpPr>
        <p:spPr>
          <a:xfrm>
            <a:off x="514732" y="274141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  <a:defRPr b="1" sz="1100" cap="none">
                <a:solidFill>
                  <a:srgbClr val="23888D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27"/>
          <p:cNvSpPr txBox="1"/>
          <p:nvPr>
            <p:ph idx="4" type="body"/>
          </p:nvPr>
        </p:nvSpPr>
        <p:spPr>
          <a:xfrm>
            <a:off x="6254496" y="5513832"/>
            <a:ext cx="5385816" cy="11521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alibri"/>
              <a:buNone/>
              <a:defRPr sz="105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Calibri"/>
              <a:buNone/>
              <a:defRPr b="1" sz="1200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050"/>
              <a:buFont typeface="Arial"/>
              <a:buNone/>
              <a:defRPr b="1" sz="1050"/>
            </a:lvl3pPr>
            <a:lvl4pPr indent="-3048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050"/>
              <a:buNone/>
              <a:defRPr sz="1050"/>
            </a:lvl5pPr>
            <a:lvl6pPr indent="-3048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Char char="•"/>
              <a:defRPr sz="1200"/>
            </a:lvl6pPr>
            <a:lvl7pPr indent="-314325" lvl="6" marL="32004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indent="-314325" lvl="7" marL="36576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indent="-314325" lvl="8" marL="41148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/>
        </p:txBody>
      </p:sp>
      <p:sp>
        <p:nvSpPr>
          <p:cNvPr id="109" name="Google Shape;109;p27"/>
          <p:cNvSpPr txBox="1"/>
          <p:nvPr>
            <p:ph idx="5" type="body"/>
          </p:nvPr>
        </p:nvSpPr>
        <p:spPr>
          <a:xfrm>
            <a:off x="514731" y="5513832"/>
            <a:ext cx="5385816" cy="11521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Calibri"/>
              <a:buNone/>
              <a:defRPr sz="105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Calibri"/>
              <a:buNone/>
              <a:defRPr b="1" sz="1200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050"/>
              <a:buFont typeface="Arial"/>
              <a:buNone/>
              <a:defRPr b="1" sz="1050"/>
            </a:lvl3pPr>
            <a:lvl4pPr indent="-3048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sz="1200"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050"/>
              <a:buNone/>
              <a:defRPr sz="1050"/>
            </a:lvl5pPr>
            <a:lvl6pPr indent="-3048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Char char="•"/>
              <a:defRPr sz="1200"/>
            </a:lvl6pPr>
            <a:lvl7pPr indent="-314325" lvl="6" marL="32004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indent="-314325" lvl="7" marL="36576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indent="-314325" lvl="8" marL="41148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Content Slide">
  <p:cSld name="2_Content Slide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 txBox="1"/>
          <p:nvPr>
            <p:ph type="ctrTitle"/>
          </p:nvPr>
        </p:nvSpPr>
        <p:spPr>
          <a:xfrm>
            <a:off x="602718" y="531725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8"/>
          <p:cNvSpPr txBox="1"/>
          <p:nvPr>
            <p:ph idx="1" type="body"/>
          </p:nvPr>
        </p:nvSpPr>
        <p:spPr>
          <a:xfrm>
            <a:off x="614759" y="1769553"/>
            <a:ext cx="8380896" cy="4442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b="1" sz="12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Arial"/>
              <a:buNone/>
              <a:defRPr sz="1500">
                <a:solidFill>
                  <a:srgbClr val="262626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28"/>
          <p:cNvSpPr txBox="1"/>
          <p:nvPr>
            <p:ph idx="2" type="body"/>
          </p:nvPr>
        </p:nvSpPr>
        <p:spPr>
          <a:xfrm>
            <a:off x="599393" y="274141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None/>
              <a:defRPr b="1" sz="1100" cap="none">
                <a:solidFill>
                  <a:schemeClr val="accent3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Blank Slide w/ Headers">
  <p:cSld name="1_Blank Slide w/ Header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9"/>
          <p:cNvSpPr txBox="1"/>
          <p:nvPr>
            <p:ph type="ctrTitle"/>
          </p:nvPr>
        </p:nvSpPr>
        <p:spPr>
          <a:xfrm>
            <a:off x="602718" y="531725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29"/>
          <p:cNvSpPr txBox="1"/>
          <p:nvPr>
            <p:ph idx="1" type="body"/>
          </p:nvPr>
        </p:nvSpPr>
        <p:spPr>
          <a:xfrm>
            <a:off x="599393" y="274141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None/>
              <a:defRPr b="1" sz="1100" cap="none">
                <a:solidFill>
                  <a:schemeClr val="accent3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 w/ 1 header">
  <p:cSld name="Blank Slide w/ 1 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0"/>
          <p:cNvSpPr txBox="1"/>
          <p:nvPr>
            <p:ph idx="1" type="body"/>
          </p:nvPr>
        </p:nvSpPr>
        <p:spPr>
          <a:xfrm>
            <a:off x="514733" y="274143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  <a:defRPr b="1" sz="1100" cap="none">
                <a:solidFill>
                  <a:srgbClr val="23888D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Slide (3-column)">
  <p:cSld name="Content Slide (3-column)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505891" y="1773936"/>
            <a:ext cx="3473444" cy="4433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b="1" sz="900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Font typeface="Calibri"/>
              <a:buNone/>
              <a:defRPr b="1" sz="788"/>
            </a:lvl3pPr>
            <a:lvl4pPr indent="-28575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Font typeface="Arial"/>
              <a:buChar char="•"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None/>
              <a:defRPr sz="788"/>
            </a:lvl5pPr>
            <a:lvl6pPr indent="-28575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Char char="•"/>
              <a:defRPr sz="900"/>
            </a:lvl6pPr>
            <a:lvl7pPr indent="-292925" lvl="6" marL="32004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7pPr>
            <a:lvl8pPr indent="-292925" lvl="7" marL="36576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8pPr>
            <a:lvl9pPr indent="-292925" lvl="8" marL="41148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9pPr>
          </a:lstStyle>
          <a:p/>
        </p:txBody>
      </p:sp>
      <p:sp>
        <p:nvSpPr>
          <p:cNvPr id="26" name="Google Shape;26;p11"/>
          <p:cNvSpPr txBox="1"/>
          <p:nvPr>
            <p:ph idx="2" type="body"/>
          </p:nvPr>
        </p:nvSpPr>
        <p:spPr>
          <a:xfrm>
            <a:off x="8056146" y="1773936"/>
            <a:ext cx="3585529" cy="4433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b="1" sz="900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Font typeface="Calibri"/>
              <a:buNone/>
              <a:defRPr b="1" sz="788"/>
            </a:lvl3pPr>
            <a:lvl4pPr indent="-28575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Font typeface="Arial"/>
              <a:buChar char="•"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None/>
              <a:defRPr sz="788"/>
            </a:lvl5pPr>
            <a:lvl6pPr indent="-28575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Char char="•"/>
              <a:defRPr sz="900"/>
            </a:lvl6pPr>
            <a:lvl7pPr indent="-292925" lvl="6" marL="32004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7pPr>
            <a:lvl8pPr indent="-292925" lvl="7" marL="36576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8pPr>
            <a:lvl9pPr indent="-292925" lvl="8" marL="41148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9pPr>
          </a:lstStyle>
          <a:p/>
        </p:txBody>
      </p:sp>
      <p:sp>
        <p:nvSpPr>
          <p:cNvPr id="27" name="Google Shape;27;p11"/>
          <p:cNvSpPr txBox="1"/>
          <p:nvPr>
            <p:ph idx="3" type="body"/>
          </p:nvPr>
        </p:nvSpPr>
        <p:spPr>
          <a:xfrm>
            <a:off x="4281013" y="1773936"/>
            <a:ext cx="3457523" cy="4433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b="1" sz="900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Font typeface="Calibri"/>
              <a:buNone/>
              <a:defRPr b="1" sz="788"/>
            </a:lvl3pPr>
            <a:lvl4pPr indent="-28575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Font typeface="Arial"/>
              <a:buChar char="•"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None/>
              <a:defRPr sz="788"/>
            </a:lvl5pPr>
            <a:lvl6pPr indent="-28575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Char char="•"/>
              <a:defRPr sz="900"/>
            </a:lvl6pPr>
            <a:lvl7pPr indent="-292925" lvl="6" marL="32004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7pPr>
            <a:lvl8pPr indent="-292925" lvl="7" marL="36576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8pPr>
            <a:lvl9pPr indent="-292925" lvl="8" marL="41148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9pPr>
          </a:lstStyle>
          <a:p/>
        </p:txBody>
      </p:sp>
      <p:sp>
        <p:nvSpPr>
          <p:cNvPr id="28" name="Google Shape;28;p11"/>
          <p:cNvSpPr txBox="1"/>
          <p:nvPr>
            <p:ph type="ctrTitle"/>
          </p:nvPr>
        </p:nvSpPr>
        <p:spPr>
          <a:xfrm>
            <a:off x="518053" y="544429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11"/>
          <p:cNvSpPr txBox="1"/>
          <p:nvPr>
            <p:ph idx="4" type="body"/>
          </p:nvPr>
        </p:nvSpPr>
        <p:spPr>
          <a:xfrm>
            <a:off x="521209" y="274143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  <a:defRPr b="1" sz="1100" cap="none">
                <a:solidFill>
                  <a:srgbClr val="23888D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Slide (2-column)">
  <p:cSld name="Content Slide (2-column)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/>
          <p:nvPr>
            <p:ph idx="1" type="body"/>
          </p:nvPr>
        </p:nvSpPr>
        <p:spPr>
          <a:xfrm>
            <a:off x="519431" y="1770699"/>
            <a:ext cx="5384800" cy="4433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Calibri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b="1" sz="900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Font typeface="Calibri"/>
              <a:buNone/>
              <a:defRPr b="1" sz="788"/>
            </a:lvl3pPr>
            <a:lvl4pPr indent="-28575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Font typeface="Arial"/>
              <a:buChar char="•"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None/>
              <a:defRPr sz="788"/>
            </a:lvl5pPr>
            <a:lvl6pPr indent="-28575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Char char="•"/>
              <a:defRPr sz="900"/>
            </a:lvl6pPr>
            <a:lvl7pPr indent="-292925" lvl="6" marL="32004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7pPr>
            <a:lvl8pPr indent="-292925" lvl="7" marL="36576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8pPr>
            <a:lvl9pPr indent="-292925" lvl="8" marL="41148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9pPr>
          </a:lstStyle>
          <a:p/>
        </p:txBody>
      </p:sp>
      <p:sp>
        <p:nvSpPr>
          <p:cNvPr id="32" name="Google Shape;32;p12"/>
          <p:cNvSpPr txBox="1"/>
          <p:nvPr>
            <p:ph idx="2" type="body"/>
          </p:nvPr>
        </p:nvSpPr>
        <p:spPr>
          <a:xfrm>
            <a:off x="6253008" y="1770699"/>
            <a:ext cx="5384800" cy="4433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Calibri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Font typeface="Calibri"/>
              <a:buNone/>
              <a:defRPr b="1" sz="900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Font typeface="Arial"/>
              <a:buNone/>
              <a:defRPr b="1" sz="788"/>
            </a:lvl3pPr>
            <a:lvl4pPr indent="-28575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Font typeface="Arial"/>
              <a:buChar char="•"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788"/>
              <a:buNone/>
              <a:defRPr sz="788"/>
            </a:lvl5pPr>
            <a:lvl6pPr indent="-28575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Char char="•"/>
              <a:defRPr sz="900"/>
            </a:lvl6pPr>
            <a:lvl7pPr indent="-292925" lvl="6" marL="32004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7pPr>
            <a:lvl8pPr indent="-292925" lvl="7" marL="36576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8pPr>
            <a:lvl9pPr indent="-292925" lvl="8" marL="4114800" algn="l">
              <a:lnSpc>
                <a:spcPct val="100000"/>
              </a:lnSpc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Char char="•"/>
              <a:defRPr sz="1013"/>
            </a:lvl9pPr>
          </a:lstStyle>
          <a:p/>
        </p:txBody>
      </p:sp>
      <p:sp>
        <p:nvSpPr>
          <p:cNvPr id="33" name="Google Shape;33;p12"/>
          <p:cNvSpPr txBox="1"/>
          <p:nvPr>
            <p:ph type="ctrTitle"/>
          </p:nvPr>
        </p:nvSpPr>
        <p:spPr>
          <a:xfrm>
            <a:off x="518053" y="544429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alibri"/>
              <a:buNone/>
              <a:defRPr b="0" i="0" sz="36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12"/>
          <p:cNvSpPr txBox="1"/>
          <p:nvPr>
            <p:ph idx="3" type="body"/>
          </p:nvPr>
        </p:nvSpPr>
        <p:spPr>
          <a:xfrm>
            <a:off x="521209" y="274143"/>
            <a:ext cx="5636683" cy="25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  <a:defRPr b="1" sz="1100" cap="none">
                <a:solidFill>
                  <a:srgbClr val="23888D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Section Header/Transition Slide" showMasterSp="0">
  <p:cSld name="1_Section Header/Transition Slide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/>
          <p:nvPr/>
        </p:nvSpPr>
        <p:spPr>
          <a:xfrm>
            <a:off x="162067" y="416527"/>
            <a:ext cx="11879652" cy="632946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3"/>
          <p:cNvSpPr txBox="1"/>
          <p:nvPr>
            <p:ph type="ctrTitle"/>
          </p:nvPr>
        </p:nvSpPr>
        <p:spPr>
          <a:xfrm>
            <a:off x="522820" y="2056766"/>
            <a:ext cx="9737709" cy="623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Section Header/Transition Slide" showMasterSp="0">
  <p:cSld name="2_Section Header/Transition Slid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4"/>
          <p:cNvSpPr/>
          <p:nvPr/>
        </p:nvSpPr>
        <p:spPr>
          <a:xfrm>
            <a:off x="162067" y="416527"/>
            <a:ext cx="11879652" cy="63294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14"/>
          <p:cNvSpPr txBox="1"/>
          <p:nvPr>
            <p:ph type="ctrTitle"/>
          </p:nvPr>
        </p:nvSpPr>
        <p:spPr>
          <a:xfrm>
            <a:off x="522820" y="2056766"/>
            <a:ext cx="9737709" cy="623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Section Header/Transition Slide" showMasterSp="0">
  <p:cSld name="3_Section Header/Transition Slide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5"/>
          <p:cNvSpPr/>
          <p:nvPr/>
        </p:nvSpPr>
        <p:spPr>
          <a:xfrm>
            <a:off x="162067" y="416527"/>
            <a:ext cx="11879652" cy="63294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15"/>
          <p:cNvSpPr txBox="1"/>
          <p:nvPr>
            <p:ph type="ctrTitle"/>
          </p:nvPr>
        </p:nvSpPr>
        <p:spPr>
          <a:xfrm>
            <a:off x="522820" y="2056766"/>
            <a:ext cx="9737709" cy="623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Section Header/Transition Slide" showMasterSp="0">
  <p:cSld name="5_Section Header/Transition Slide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6"/>
          <p:cNvSpPr/>
          <p:nvPr/>
        </p:nvSpPr>
        <p:spPr>
          <a:xfrm>
            <a:off x="162067" y="416527"/>
            <a:ext cx="11879652" cy="6329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6"/>
          <p:cNvSpPr txBox="1"/>
          <p:nvPr>
            <p:ph type="ctrTitle"/>
          </p:nvPr>
        </p:nvSpPr>
        <p:spPr>
          <a:xfrm>
            <a:off x="522820" y="2056766"/>
            <a:ext cx="9737709" cy="623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1.xml"/><Relationship Id="rId1" Type="http://schemas.openxmlformats.org/officeDocument/2006/relationships/image" Target="../media/image2.png"/><Relationship Id="rId2" Type="http://schemas.openxmlformats.org/officeDocument/2006/relationships/image" Target="../media/image1.jp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119" y="1597"/>
            <a:ext cx="2116" cy="158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7"/>
          <p:cNvSpPr txBox="1"/>
          <p:nvPr>
            <p:ph idx="1" type="body"/>
          </p:nvPr>
        </p:nvSpPr>
        <p:spPr>
          <a:xfrm>
            <a:off x="590551" y="1760547"/>
            <a:ext cx="10972800" cy="32101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350"/>
              <a:buFont typeface="Arial"/>
              <a:buNone/>
              <a:defRPr b="0" i="0" sz="135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125"/>
              <a:buFont typeface="Arial"/>
              <a:buNone/>
              <a:defRPr b="0" i="0" sz="1125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1125"/>
              <a:buFont typeface="Calibri"/>
              <a:buNone/>
              <a:defRPr b="0" i="0" sz="1125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675"/>
              <a:buFont typeface="Arial"/>
              <a:buNone/>
              <a:defRPr b="1" i="0" sz="675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0037" lvl="6" marL="3200400" marR="0" rtl="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Char char="•"/>
              <a:defRPr b="0" i="0" sz="112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0037" lvl="7" marL="3657600" marR="0" rtl="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Char char="•"/>
              <a:defRPr b="0" i="0" sz="112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0037" lvl="8" marL="4114800" marR="0" rtl="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/>
              <a:buChar char="•"/>
              <a:defRPr b="0" i="0" sz="112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7"/>
          <p:cNvSpPr/>
          <p:nvPr/>
        </p:nvSpPr>
        <p:spPr>
          <a:xfrm>
            <a:off x="11652954" y="6492929"/>
            <a:ext cx="180770" cy="129756"/>
          </a:xfrm>
          <a:prstGeom prst="rect">
            <a:avLst/>
          </a:prstGeom>
          <a:noFill/>
          <a:ln>
            <a:noFill/>
          </a:ln>
        </p:spPr>
        <p:txBody>
          <a:bodyPr anchorCtr="0" anchor="t" bIns="25700" lIns="51400" spcFirstLastPara="1" rIns="51400" wrap="square" tIns="2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6"/>
              <a:buFont typeface="Arial"/>
              <a:buNone/>
            </a:pPr>
            <a:fld id="{00000000-1234-1234-1234-123412341234}" type="slidenum">
              <a:rPr b="0" i="0" lang="en-US" sz="506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506" u="none" cap="none" strike="noStrik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Google Shape;1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20525" y="6521138"/>
            <a:ext cx="292011" cy="21900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7"/>
          <p:cNvSpPr txBox="1"/>
          <p:nvPr/>
        </p:nvSpPr>
        <p:spPr>
          <a:xfrm>
            <a:off x="7232404" y="6550216"/>
            <a:ext cx="3304381" cy="6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rPr b="0" i="0" lang="en-US" sz="45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IIT INSTITUTE OF DESIGN</a:t>
            </a:r>
            <a:endParaRPr b="0" i="0" sz="450" u="none" cap="none" strike="noStrike">
              <a:solidFill>
                <a:srgbClr val="BFBFB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forms/d/e/1FAIpQLSdFrddDEK_iodZypIUMXUCPGoZ4aQoT0MtZkuJVqBaUJpMo1Q/viewform?usp=sf_link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"/>
          <p:cNvSpPr txBox="1"/>
          <p:nvPr>
            <p:ph type="ctrTitle"/>
          </p:nvPr>
        </p:nvSpPr>
        <p:spPr>
          <a:xfrm>
            <a:off x="572009" y="583566"/>
            <a:ext cx="9906000" cy="623400"/>
          </a:xfrm>
          <a:prstGeom prst="rect">
            <a:avLst/>
          </a:prstGeom>
          <a:solidFill>
            <a:srgbClr val="225A66">
              <a:alpha val="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</a:pPr>
            <a:r>
              <a:rPr lang="en-US" sz="6600">
                <a:solidFill>
                  <a:srgbClr val="FFFFFF"/>
                </a:solidFill>
              </a:rPr>
              <a:t>IPRO 497-109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</p:txBody>
      </p:sp>
      <p:sp>
        <p:nvSpPr>
          <p:cNvPr id="122" name="Google Shape;122;p1"/>
          <p:cNvSpPr txBox="1"/>
          <p:nvPr>
            <p:ph idx="1" type="subTitle"/>
          </p:nvPr>
        </p:nvSpPr>
        <p:spPr>
          <a:xfrm>
            <a:off x="571996" y="1608775"/>
            <a:ext cx="9018000" cy="1026900"/>
          </a:xfrm>
          <a:prstGeom prst="rect">
            <a:avLst/>
          </a:prstGeom>
          <a:solidFill>
            <a:srgbClr val="225A66">
              <a:alpha val="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None/>
            </a:pPr>
            <a:r>
              <a:rPr b="1" i="0" lang="en-US" sz="6600">
                <a:solidFill>
                  <a:srgbClr val="FFFFFF"/>
                </a:solidFill>
              </a:rPr>
              <a:t>Digital Service Design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3" name="Google Shape;123;p1"/>
          <p:cNvSpPr txBox="1"/>
          <p:nvPr>
            <p:ph type="ctrTitle"/>
          </p:nvPr>
        </p:nvSpPr>
        <p:spPr>
          <a:xfrm>
            <a:off x="589134" y="2711866"/>
            <a:ext cx="9906000" cy="623400"/>
          </a:xfrm>
          <a:prstGeom prst="rect">
            <a:avLst/>
          </a:prstGeom>
          <a:solidFill>
            <a:srgbClr val="225A66">
              <a:alpha val="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</a:pPr>
            <a:r>
              <a:rPr lang="en-US">
                <a:solidFill>
                  <a:srgbClr val="FFFFFF"/>
                </a:solidFill>
              </a:rPr>
              <a:t>WK 5	 2-11-20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ecc139d59_0_1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  <p:sp>
        <p:nvSpPr>
          <p:cNvPr id="191" name="Google Shape;191;g6ecc139d59_0_1"/>
          <p:cNvSpPr txBox="1"/>
          <p:nvPr>
            <p:ph type="ctrTitle"/>
          </p:nvPr>
        </p:nvSpPr>
        <p:spPr>
          <a:xfrm>
            <a:off x="457203" y="533354"/>
            <a:ext cx="109818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Prototype Development Protocol</a:t>
            </a:r>
            <a:endParaRPr/>
          </a:p>
        </p:txBody>
      </p:sp>
      <p:sp>
        <p:nvSpPr>
          <p:cNvPr id="192" name="Google Shape;192;g6ecc139d59_0_1"/>
          <p:cNvSpPr txBox="1"/>
          <p:nvPr>
            <p:ph idx="1" type="body"/>
          </p:nvPr>
        </p:nvSpPr>
        <p:spPr>
          <a:xfrm>
            <a:off x="530100" y="1769550"/>
            <a:ext cx="11661900" cy="4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rPr lang="en-US" sz="3200"/>
              <a:t>Step 1 - Develop </a:t>
            </a:r>
            <a:r>
              <a:rPr b="1" lang="en-US" sz="3200"/>
              <a:t>clear description</a:t>
            </a:r>
            <a:r>
              <a:rPr lang="en-US" sz="3200"/>
              <a:t> of your concept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rPr lang="en-US" sz="3200"/>
              <a:t>Step 2 - Articulate </a:t>
            </a:r>
            <a:r>
              <a:rPr b="1" lang="en-US" sz="3200"/>
              <a:t>hypothesis </a:t>
            </a:r>
            <a:r>
              <a:rPr lang="en-US" sz="3200"/>
              <a:t>of what your concept will achieve 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rPr lang="en-US" sz="2400"/>
              <a:t>(i.e., how will behavior, efficiency, safety and/or justice change?)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/>
              <a:t>Step 3 - </a:t>
            </a:r>
            <a:r>
              <a:rPr b="1" lang="en-US" sz="3200"/>
              <a:t>Explain the test</a:t>
            </a:r>
            <a:r>
              <a:rPr lang="en-US" sz="3200"/>
              <a:t> you will run with prototype 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rPr lang="en-US" sz="2400"/>
              <a:t>(i.e., What will you measure and observe? How will you know if you are successful?)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/>
              <a:t>Step 4 - </a:t>
            </a:r>
            <a:r>
              <a:rPr b="1" lang="en-US" sz="3200"/>
              <a:t>Identify materials </a:t>
            </a:r>
            <a:r>
              <a:rPr lang="en-US" sz="3200"/>
              <a:t>needed to build and test the prototype.  </a:t>
            </a:r>
            <a:endParaRPr sz="24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ecc139d59_0_13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  <p:sp>
        <p:nvSpPr>
          <p:cNvPr id="198" name="Google Shape;198;g6ecc139d59_0_13"/>
          <p:cNvSpPr txBox="1"/>
          <p:nvPr>
            <p:ph type="ctrTitle"/>
          </p:nvPr>
        </p:nvSpPr>
        <p:spPr>
          <a:xfrm>
            <a:off x="457203" y="533354"/>
            <a:ext cx="109818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Prototype Methods</a:t>
            </a:r>
            <a:endParaRPr/>
          </a:p>
        </p:txBody>
      </p:sp>
      <p:sp>
        <p:nvSpPr>
          <p:cNvPr id="199" name="Google Shape;199;g6ecc139d59_0_13"/>
          <p:cNvSpPr txBox="1"/>
          <p:nvPr/>
        </p:nvSpPr>
        <p:spPr>
          <a:xfrm>
            <a:off x="457200" y="5170250"/>
            <a:ext cx="23859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Service Prototype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g6ecc139d59_0_13"/>
          <p:cNvSpPr txBox="1"/>
          <p:nvPr/>
        </p:nvSpPr>
        <p:spPr>
          <a:xfrm>
            <a:off x="6375500" y="5170250"/>
            <a:ext cx="33666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Sketch/ paper prototype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1" name="Google Shape;201;g6ecc139d59_0_13"/>
          <p:cNvPicPr preferRelativeResize="0"/>
          <p:nvPr/>
        </p:nvPicPr>
        <p:blipFill rotWithShape="1">
          <a:blip r:embed="rId3">
            <a:alphaModFix/>
          </a:blip>
          <a:srcRect b="1631" l="0" r="0" t="4073"/>
          <a:stretch/>
        </p:blipFill>
        <p:spPr>
          <a:xfrm>
            <a:off x="6375500" y="1652775"/>
            <a:ext cx="4610100" cy="345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g6ecc139d59_0_13"/>
          <p:cNvPicPr preferRelativeResize="0"/>
          <p:nvPr/>
        </p:nvPicPr>
        <p:blipFill rotWithShape="1">
          <a:blip r:embed="rId4">
            <a:alphaModFix/>
          </a:blip>
          <a:srcRect b="0" l="14148" r="0" t="0"/>
          <a:stretch/>
        </p:blipFill>
        <p:spPr>
          <a:xfrm>
            <a:off x="457200" y="1652775"/>
            <a:ext cx="5070450" cy="3457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g6ecc139d59_0_13"/>
          <p:cNvSpPr txBox="1"/>
          <p:nvPr/>
        </p:nvSpPr>
        <p:spPr>
          <a:xfrm>
            <a:off x="9248925" y="1335550"/>
            <a:ext cx="2600700" cy="239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US" sz="1100">
                <a:solidFill>
                  <a:srgbClr val="000000"/>
                </a:solidFill>
              </a:rPr>
              <a:t>What should this look like?</a:t>
            </a:r>
            <a:endParaRPr b="1"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000000"/>
                </a:solidFill>
              </a:rPr>
              <a:t>How will this work?</a:t>
            </a:r>
            <a:endParaRPr b="1"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000000"/>
                </a:solidFill>
              </a:rPr>
              <a:t>Will people fit into this particular prototype? </a:t>
            </a:r>
            <a:endParaRPr b="1"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000000"/>
                </a:solidFill>
              </a:rPr>
              <a:t>Who will use this?</a:t>
            </a:r>
            <a:endParaRPr b="1"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US" sz="1100">
                <a:solidFill>
                  <a:srgbClr val="000000"/>
                </a:solidFill>
              </a:rPr>
              <a:t>What features will it have?</a:t>
            </a:r>
            <a:endParaRPr b="1"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6ecc139d59_0_13"/>
          <p:cNvSpPr txBox="1"/>
          <p:nvPr/>
        </p:nvSpPr>
        <p:spPr>
          <a:xfrm>
            <a:off x="2843100" y="1726200"/>
            <a:ext cx="2600700" cy="125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00">
                <a:solidFill>
                  <a:schemeClr val="dk1"/>
                </a:solidFill>
              </a:rPr>
              <a:t>What Must Be True...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dk1"/>
                </a:solidFill>
              </a:rPr>
              <a:t>For us to feel comfortable investing more time and money into this concept</a:t>
            </a:r>
            <a:r>
              <a:rPr lang="en-US" sz="1000">
                <a:solidFill>
                  <a:schemeClr val="dk1"/>
                </a:solidFill>
              </a:rPr>
              <a:t>?</a:t>
            </a:r>
            <a:endParaRPr i="1" sz="1100"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g6ecc139d59_0_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3100" y="3148250"/>
            <a:ext cx="2962025" cy="19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  <p:sp>
        <p:nvSpPr>
          <p:cNvPr id="211" name="Google Shape;211;p6"/>
          <p:cNvSpPr txBox="1"/>
          <p:nvPr>
            <p:ph type="ctrTitle"/>
          </p:nvPr>
        </p:nvSpPr>
        <p:spPr>
          <a:xfrm>
            <a:off x="518053" y="544429"/>
            <a:ext cx="109818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Assignment</a:t>
            </a:r>
            <a:endParaRPr/>
          </a:p>
        </p:txBody>
      </p:sp>
      <p:sp>
        <p:nvSpPr>
          <p:cNvPr id="212" name="Google Shape;212;p6"/>
          <p:cNvSpPr txBox="1"/>
          <p:nvPr>
            <p:ph idx="1" type="body"/>
          </p:nvPr>
        </p:nvSpPr>
        <p:spPr>
          <a:xfrm>
            <a:off x="530100" y="1769550"/>
            <a:ext cx="11661900" cy="4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31800" lvl="0" marL="45720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SzPts val="3200"/>
              <a:buAutoNum type="arabicParenR"/>
            </a:pPr>
            <a:r>
              <a:rPr b="1" lang="en-US" sz="3200"/>
              <a:t>3 Prototypes - </a:t>
            </a:r>
            <a:r>
              <a:rPr lang="en-US" sz="3200"/>
              <a:t>Team assignment</a:t>
            </a:r>
            <a:endParaRPr sz="3200"/>
          </a:p>
          <a:p>
            <a:pPr indent="-228600" lvl="1" marL="91440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Create 3 prototypes</a:t>
            </a:r>
            <a:r>
              <a:rPr b="0" lang="en-US" sz="2400"/>
              <a:t> by methodically using the development protocol.</a:t>
            </a:r>
            <a:endParaRPr b="0" sz="2400"/>
          </a:p>
          <a:p>
            <a:pPr indent="-228600" lvl="1" marL="91440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Upload document </a:t>
            </a:r>
            <a:r>
              <a:rPr b="0" lang="en-US" sz="2400"/>
              <a:t>(1 prototype per page; development </a:t>
            </a:r>
            <a:r>
              <a:rPr b="0" lang="en-US" sz="2400" u="sng">
                <a:solidFill>
                  <a:schemeClr val="hlink"/>
                </a:solidFill>
                <a:hlinkClick r:id="rId3"/>
              </a:rPr>
              <a:t>protocol summary</a:t>
            </a:r>
            <a:r>
              <a:rPr b="0" lang="en-US" sz="2400"/>
              <a:t> and picture)</a:t>
            </a:r>
            <a:r>
              <a:rPr lang="en-US" sz="2400"/>
              <a:t> </a:t>
            </a:r>
            <a:r>
              <a:rPr b="0" lang="en-US" sz="2400"/>
              <a:t>to team deliverable folder on google drive</a:t>
            </a:r>
            <a:endParaRPr b="0" sz="2400"/>
          </a:p>
          <a:p>
            <a:pPr indent="-228600" lvl="1" marL="91440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0" sz="2400"/>
          </a:p>
          <a:p>
            <a:pPr indent="-431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arenR"/>
            </a:pPr>
            <a:r>
              <a:rPr b="1" lang="en-US" sz="3200"/>
              <a:t> Social Contract -</a:t>
            </a:r>
            <a:r>
              <a:rPr lang="en-US" sz="3200"/>
              <a:t> Individual assignment</a:t>
            </a:r>
            <a:endParaRPr b="0" sz="2400"/>
          </a:p>
          <a:p>
            <a:pPr indent="-228600" lvl="1" marL="91440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"/>
          <p:cNvSpPr txBox="1"/>
          <p:nvPr>
            <p:ph type="ctrTitle"/>
          </p:nvPr>
        </p:nvSpPr>
        <p:spPr>
          <a:xfrm>
            <a:off x="518053" y="544429"/>
            <a:ext cx="109818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ANNOUNCEMENTS</a:t>
            </a:r>
            <a:endParaRPr/>
          </a:p>
        </p:txBody>
      </p:sp>
      <p:sp>
        <p:nvSpPr>
          <p:cNvPr id="129" name="Google Shape;129;p2"/>
          <p:cNvSpPr txBox="1"/>
          <p:nvPr>
            <p:ph idx="1" type="body"/>
          </p:nvPr>
        </p:nvSpPr>
        <p:spPr>
          <a:xfrm>
            <a:off x="530092" y="1769553"/>
            <a:ext cx="10137900" cy="4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514350" lvl="0" marL="5143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alibri"/>
              <a:buAutoNum type="arabicParenR"/>
            </a:pPr>
            <a:r>
              <a:rPr lang="en-US" sz="3200"/>
              <a:t>Safety Training should be completed—who has not?</a:t>
            </a:r>
            <a:endParaRPr sz="3200"/>
          </a:p>
          <a:p>
            <a:pPr indent="-514350" lvl="0" marL="5143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arenR"/>
            </a:pPr>
            <a:r>
              <a:rPr lang="en-US" sz="3200"/>
              <a:t>Expectations on enrichments individual submissions</a:t>
            </a:r>
            <a:endParaRPr sz="3200"/>
          </a:p>
          <a:p>
            <a:pPr indent="-514350" lvl="0" marL="51435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alibri"/>
              <a:buAutoNum type="arabicParenR"/>
            </a:pPr>
            <a:r>
              <a:rPr lang="en-US" sz="3200"/>
              <a:t>Quick OS Review (TAs)</a:t>
            </a:r>
            <a:endParaRPr sz="3200"/>
          </a:p>
          <a:p>
            <a:pPr indent="0" lvl="0" marL="45720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30" name="Google Shape;130;p2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ecae7928b_0_12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  <p:sp>
        <p:nvSpPr>
          <p:cNvPr id="136" name="Google Shape;136;g6ecae7928b_0_12"/>
          <p:cNvSpPr txBox="1"/>
          <p:nvPr>
            <p:ph type="ctrTitle"/>
          </p:nvPr>
        </p:nvSpPr>
        <p:spPr>
          <a:xfrm>
            <a:off x="457203" y="533354"/>
            <a:ext cx="109818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OS Review</a:t>
            </a:r>
            <a:endParaRPr/>
          </a:p>
        </p:txBody>
      </p:sp>
      <p:sp>
        <p:nvSpPr>
          <p:cNvPr id="137" name="Google Shape;137;g6ecae7928b_0_12"/>
          <p:cNvSpPr txBox="1"/>
          <p:nvPr/>
        </p:nvSpPr>
        <p:spPr>
          <a:xfrm>
            <a:off x="130875" y="4253500"/>
            <a:ext cx="5021100" cy="23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Enrichment Feedback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-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We will be using a Google Doc moving forward for reflections.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-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Write 2 paragraphs; one focused on learnings and the other on how you might implement into other areas.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-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Do no copy slides as we will be reading and providing feedback on reflections.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g6ecae7928b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350" y="1164825"/>
            <a:ext cx="5867974" cy="26738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9" name="Google Shape;139;g6ecae7928b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1900" y="1828800"/>
            <a:ext cx="6853350" cy="3122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0" name="Google Shape;140;g6ecae7928b_0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1125" y="702727"/>
            <a:ext cx="1265875" cy="54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d9daac128_0_4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  <p:sp>
        <p:nvSpPr>
          <p:cNvPr id="146" name="Google Shape;146;g7d9daac128_0_4"/>
          <p:cNvSpPr txBox="1"/>
          <p:nvPr>
            <p:ph type="ctrTitle"/>
          </p:nvPr>
        </p:nvSpPr>
        <p:spPr>
          <a:xfrm>
            <a:off x="457203" y="533354"/>
            <a:ext cx="109818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Enrichment Feedback</a:t>
            </a:r>
            <a:endParaRPr/>
          </a:p>
        </p:txBody>
      </p:sp>
      <p:sp>
        <p:nvSpPr>
          <p:cNvPr id="147" name="Google Shape;147;g7d9daac128_0_4"/>
          <p:cNvSpPr txBox="1"/>
          <p:nvPr/>
        </p:nvSpPr>
        <p:spPr>
          <a:xfrm>
            <a:off x="1334950" y="1649025"/>
            <a:ext cx="10208400" cy="23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alibri"/>
              <a:buChar char="-"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We will be using a Google Doc moving forward for reflections. 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alibri"/>
              <a:buChar char="-"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Write 2 paragraphs; one focused on learnings and the other on how you might implement into other areas on campus and in life.  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alibri"/>
              <a:buChar char="-"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Do no copy slides as we will be reading and providing feedback on reflections. 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"/>
          <p:cNvPicPr preferRelativeResize="0"/>
          <p:nvPr/>
        </p:nvPicPr>
        <p:blipFill rotWithShape="1">
          <a:blip r:embed="rId3">
            <a:alphaModFix/>
          </a:blip>
          <a:srcRect b="0" l="1019" r="0" t="2190"/>
          <a:stretch/>
        </p:blipFill>
        <p:spPr>
          <a:xfrm>
            <a:off x="394800" y="1475"/>
            <a:ext cx="1152137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"/>
          <p:cNvSpPr/>
          <p:nvPr/>
        </p:nvSpPr>
        <p:spPr>
          <a:xfrm rot="2545458">
            <a:off x="3486698" y="656242"/>
            <a:ext cx="759988" cy="878708"/>
          </a:xfrm>
          <a:prstGeom prst="downArrow">
            <a:avLst>
              <a:gd fmla="val 53206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3"/>
          <p:cNvSpPr/>
          <p:nvPr/>
        </p:nvSpPr>
        <p:spPr>
          <a:xfrm>
            <a:off x="2695800" y="1944150"/>
            <a:ext cx="1153500" cy="46827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"/>
          <p:cNvSpPr txBox="1"/>
          <p:nvPr>
            <p:ph type="ctrTitle"/>
          </p:nvPr>
        </p:nvSpPr>
        <p:spPr>
          <a:xfrm>
            <a:off x="518053" y="544429"/>
            <a:ext cx="109818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KEY LEARNINGS</a:t>
            </a:r>
            <a:endParaRPr/>
          </a:p>
        </p:txBody>
      </p:sp>
      <p:sp>
        <p:nvSpPr>
          <p:cNvPr id="160" name="Google Shape;160;p4"/>
          <p:cNvSpPr txBox="1"/>
          <p:nvPr>
            <p:ph idx="1" type="body"/>
          </p:nvPr>
        </p:nvSpPr>
        <p:spPr>
          <a:xfrm>
            <a:off x="530101" y="1769550"/>
            <a:ext cx="10981800" cy="4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How to use rough, quick, and cheap prototypes to help us develop ideas</a:t>
            </a:r>
            <a:br>
              <a:rPr lang="en-US" sz="2800"/>
            </a:b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Making things tangible, even in a rough way, helps to make our ideas</a:t>
            </a:r>
            <a:endParaRPr sz="2800"/>
          </a:p>
          <a:p>
            <a:pPr indent="0" lvl="0" marL="45720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SzPts val="2000"/>
              <a:buNone/>
            </a:pPr>
            <a:r>
              <a:rPr lang="en-US" sz="2800"/>
              <a:t>more complete and robust</a:t>
            </a:r>
            <a:endParaRPr sz="2800"/>
          </a:p>
          <a:p>
            <a:pPr indent="0" lvl="0" marL="45720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800"/>
          </a:p>
          <a:p>
            <a:pPr indent="-406400" lvl="0" marL="45720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We can then use these prototypes to test our ideas, helping us understand what works and what does not.</a:t>
            </a:r>
            <a:endParaRPr sz="2800"/>
          </a:p>
          <a:p>
            <a:pPr indent="0" lvl="0" marL="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61" name="Google Shape;161;p4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"/>
          <p:cNvSpPr txBox="1"/>
          <p:nvPr>
            <p:ph type="ctrTitle"/>
          </p:nvPr>
        </p:nvSpPr>
        <p:spPr>
          <a:xfrm>
            <a:off x="518053" y="544429"/>
            <a:ext cx="10981801" cy="714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AGENDA</a:t>
            </a:r>
            <a:endParaRPr/>
          </a:p>
        </p:txBody>
      </p:sp>
      <p:sp>
        <p:nvSpPr>
          <p:cNvPr id="167" name="Google Shape;167;p5"/>
          <p:cNvSpPr txBox="1"/>
          <p:nvPr>
            <p:ph idx="1" type="body"/>
          </p:nvPr>
        </p:nvSpPr>
        <p:spPr>
          <a:xfrm>
            <a:off x="530100" y="1769550"/>
            <a:ext cx="11661900" cy="4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514350" lvl="0" marL="5143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alibri"/>
              <a:buAutoNum type="arabicParenR"/>
            </a:pPr>
            <a:r>
              <a:rPr b="1" lang="en-US" sz="3200"/>
              <a:t>6:45-7pm</a:t>
            </a:r>
            <a:r>
              <a:rPr lang="en-US" sz="3200"/>
              <a:t> Short lecture, “Frankin” (low-fidelity) prototypes </a:t>
            </a:r>
            <a:endParaRPr/>
          </a:p>
          <a:p>
            <a:pPr indent="-514350" lvl="0" marL="51435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alibri"/>
              <a:buAutoNum type="arabicParenR"/>
            </a:pPr>
            <a:r>
              <a:rPr b="1" lang="en-US" sz="3200"/>
              <a:t>7-7:30pm </a:t>
            </a:r>
            <a:r>
              <a:rPr lang="en-US" sz="3200"/>
              <a:t>Team activities, pick top 3 ideas from the 5 submitted</a:t>
            </a:r>
            <a:br>
              <a:rPr lang="en-US" sz="3200"/>
            </a:br>
            <a:r>
              <a:rPr b="1" lang="en-US" sz="2100"/>
              <a:t>Please note:</a:t>
            </a:r>
            <a:r>
              <a:rPr lang="en-US" sz="2100"/>
              <a:t> teams can not proceed to next step of prototyping until a professor has reviewed this</a:t>
            </a:r>
            <a:br>
              <a:rPr lang="en-US" sz="3200"/>
            </a:br>
            <a:endParaRPr sz="3200"/>
          </a:p>
          <a:p>
            <a:pPr indent="-514350" lvl="0" marL="51435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alibri"/>
              <a:buAutoNum type="arabicParenR"/>
            </a:pPr>
            <a:r>
              <a:rPr b="1" lang="en-US" sz="3200"/>
              <a:t>7:30-9pm</a:t>
            </a:r>
            <a:r>
              <a:rPr lang="en-US" sz="3200"/>
              <a:t> Plan and build prototypes for each idea </a:t>
            </a:r>
            <a:br>
              <a:rPr lang="en-US" sz="3200"/>
            </a:br>
            <a:r>
              <a:rPr lang="en-US" sz="3200"/>
              <a:t>(using testing card)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68" name="Google Shape;168;p5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ecc139d59_0_25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  <p:sp>
        <p:nvSpPr>
          <p:cNvPr id="174" name="Google Shape;174;g6ecc139d59_0_25"/>
          <p:cNvSpPr txBox="1"/>
          <p:nvPr>
            <p:ph type="ctrTitle"/>
          </p:nvPr>
        </p:nvSpPr>
        <p:spPr>
          <a:xfrm>
            <a:off x="457203" y="533354"/>
            <a:ext cx="109818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A Strategy to Evaluate Your Ideas</a:t>
            </a:r>
            <a:endParaRPr/>
          </a:p>
        </p:txBody>
      </p:sp>
      <p:pic>
        <p:nvPicPr>
          <p:cNvPr id="175" name="Google Shape;175;g6ecc139d59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644039"/>
            <a:ext cx="5943601" cy="419493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176" name="Google Shape;176;g6ecc139d59_0_25"/>
          <p:cNvGraphicFramePr/>
          <p:nvPr/>
        </p:nvGraphicFramePr>
        <p:xfrm>
          <a:off x="6885400" y="170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{12A0870F-DF20-48F8-846F-C8CABE3C97B3}</a:tableStyleId>
              </a:tblPr>
              <a:tblGrid>
                <a:gridCol w="1038850"/>
                <a:gridCol w="910500"/>
                <a:gridCol w="814175"/>
                <a:gridCol w="921175"/>
                <a:gridCol w="921175"/>
              </a:tblGrid>
              <a:tr h="524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Concept Name</a:t>
                      </a:r>
                      <a:r>
                        <a:rPr lang="en-US"/>
                        <a:t>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Need 1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/>
                        <a:t>(e.g. &gt; efficiency)</a:t>
                      </a:r>
                      <a:endParaRPr b="1"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Need 2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900">
                          <a:solidFill>
                            <a:schemeClr val="dk1"/>
                          </a:solidFill>
                        </a:rPr>
                        <a:t>(e.g. &gt; navigation)</a:t>
                      </a:r>
                      <a:endParaRPr b="1"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Need 3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900">
                          <a:solidFill>
                            <a:schemeClr val="dk1"/>
                          </a:solidFill>
                        </a:rPr>
                        <a:t>(e.g. &gt; safety) 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Total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524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Idea 1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</a:rPr>
                        <a:t>5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3888D"/>
                    </a:solidFill>
                  </a:tcPr>
                </a:tc>
              </a:tr>
              <a:tr h="524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Idea</a:t>
                      </a:r>
                      <a:r>
                        <a:rPr lang="en-US"/>
                        <a:t> 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</a:rPr>
                        <a:t>9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3888D"/>
                    </a:solidFill>
                  </a:tcPr>
                </a:tc>
              </a:tr>
              <a:tr h="524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Idea</a:t>
                      </a:r>
                      <a:r>
                        <a:rPr lang="en-US"/>
                        <a:t> 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24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Idea 4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24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Idea 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</a:rPr>
                        <a:t>8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3888D"/>
                    </a:solidFill>
                  </a:tcPr>
                </a:tc>
              </a:tr>
            </a:tbl>
          </a:graphicData>
        </a:graphic>
      </p:graphicFrame>
      <p:sp>
        <p:nvSpPr>
          <p:cNvPr id="177" name="Google Shape;177;g6ecc139d59_0_25"/>
          <p:cNvSpPr txBox="1"/>
          <p:nvPr/>
        </p:nvSpPr>
        <p:spPr>
          <a:xfrm>
            <a:off x="6885400" y="5188250"/>
            <a:ext cx="2385900" cy="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3888D"/>
                </a:solidFill>
                <a:latin typeface="Calibri"/>
                <a:ea typeface="Calibri"/>
                <a:cs typeface="Calibri"/>
                <a:sym typeface="Calibri"/>
              </a:rPr>
              <a:t>Score card</a:t>
            </a:r>
            <a:endParaRPr b="1" sz="1800">
              <a:solidFill>
                <a:srgbClr val="23888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Unlikely = 0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Possible = 1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Likely = 2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Highly likely  = 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6ecc139d59_0_25"/>
          <p:cNvSpPr txBox="1"/>
          <p:nvPr/>
        </p:nvSpPr>
        <p:spPr>
          <a:xfrm>
            <a:off x="3813900" y="1539025"/>
            <a:ext cx="2282100" cy="1114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23888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23888D"/>
                </a:solidFill>
                <a:latin typeface="Calibri"/>
                <a:ea typeface="Calibri"/>
                <a:cs typeface="Calibri"/>
                <a:sym typeface="Calibri"/>
              </a:rPr>
              <a:t>Last week’s assignment</a:t>
            </a:r>
            <a:endParaRPr b="1" sz="3000">
              <a:solidFill>
                <a:srgbClr val="23888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ecae7928b_0_0"/>
          <p:cNvSpPr txBox="1"/>
          <p:nvPr>
            <p:ph idx="2" type="body"/>
          </p:nvPr>
        </p:nvSpPr>
        <p:spPr>
          <a:xfrm>
            <a:off x="514733" y="274143"/>
            <a:ext cx="5636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888D"/>
              </a:buClr>
              <a:buSzPts val="1100"/>
              <a:buNone/>
            </a:pPr>
            <a:r>
              <a:rPr lang="en-US"/>
              <a:t>BUILD  WEEK</a:t>
            </a:r>
            <a:endParaRPr/>
          </a:p>
        </p:txBody>
      </p:sp>
      <p:sp>
        <p:nvSpPr>
          <p:cNvPr id="184" name="Google Shape;184;g6ecae7928b_0_0"/>
          <p:cNvSpPr txBox="1"/>
          <p:nvPr>
            <p:ph type="ctrTitle"/>
          </p:nvPr>
        </p:nvSpPr>
        <p:spPr>
          <a:xfrm>
            <a:off x="457203" y="533354"/>
            <a:ext cx="109818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alibri"/>
              <a:buNone/>
            </a:pPr>
            <a:r>
              <a:rPr lang="en-US" sz="4000"/>
              <a:t>Effective Prototypes</a:t>
            </a:r>
            <a:endParaRPr/>
          </a:p>
        </p:txBody>
      </p:sp>
      <p:sp>
        <p:nvSpPr>
          <p:cNvPr id="185" name="Google Shape;185;g6ecae7928b_0_0"/>
          <p:cNvSpPr txBox="1"/>
          <p:nvPr>
            <p:ph idx="1" type="body"/>
          </p:nvPr>
        </p:nvSpPr>
        <p:spPr>
          <a:xfrm>
            <a:off x="530100" y="1769550"/>
            <a:ext cx="11661900" cy="4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rPr b="1" lang="en-US" sz="3200"/>
              <a:t>Effective prototypes</a:t>
            </a:r>
            <a:endParaRPr b="1" sz="3200"/>
          </a:p>
          <a:p>
            <a:pPr indent="-431800" lvl="0" marL="457200" rtl="0" algn="l">
              <a:lnSpc>
                <a:spcPct val="115000"/>
              </a:lnSpc>
              <a:spcBef>
                <a:spcPts val="675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Are experiences, not explanations</a:t>
            </a:r>
            <a:endParaRPr sz="3200"/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Are simple; they test core functions and features</a:t>
            </a:r>
            <a:endParaRPr sz="3200"/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Are not precious; feedback is most important</a:t>
            </a:r>
            <a:endParaRPr sz="3200"/>
          </a:p>
          <a:p>
            <a:pPr indent="0" lvl="0" marL="0" rtl="0" algn="l">
              <a:lnSpc>
                <a:spcPct val="200000"/>
              </a:lnSpc>
              <a:spcBef>
                <a:spcPts val="675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Fall 2017 revised">
  <a:themeElements>
    <a:clrScheme name="Aspect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